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65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454C-56E6-4348-8BCE-B4E0A4142D4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Stories for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Decision-Making during Depression</a:t>
            </a:r>
          </a:p>
          <a:p>
            <a:r>
              <a:rPr lang="en-US" i="1" dirty="0" smtClean="0"/>
              <a:t>Guide to giving an interesting talk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61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r>
              <a:rPr lang="en-US" sz="3600" dirty="0" smtClean="0"/>
              <a:t>In </a:t>
            </a:r>
            <a:r>
              <a:rPr lang="en-US" sz="3600" dirty="0"/>
              <a:t>the Beginning</a:t>
            </a:r>
          </a:p>
          <a:p>
            <a:pPr lvl="1"/>
            <a:r>
              <a:rPr lang="en-US" sz="3200" dirty="0" smtClean="0"/>
              <a:t>Start with simple, plain language</a:t>
            </a:r>
          </a:p>
          <a:p>
            <a:pPr lvl="2"/>
            <a:r>
              <a:rPr lang="en-US" sz="1800" dirty="0" smtClean="0"/>
              <a:t>You may need the Jargon, but ease into it</a:t>
            </a:r>
          </a:p>
          <a:p>
            <a:pPr lvl="2"/>
            <a:r>
              <a:rPr lang="en-US" sz="1800" dirty="0" smtClean="0"/>
              <a:t>Define the special Use Words</a:t>
            </a:r>
          </a:p>
          <a:p>
            <a:pPr lvl="2"/>
            <a:r>
              <a:rPr lang="en-US" sz="1800" dirty="0" smtClean="0"/>
              <a:t>Define Abbreviations and Acronyms</a:t>
            </a:r>
          </a:p>
          <a:p>
            <a:pPr lvl="3"/>
            <a:r>
              <a:rPr lang="en-US" sz="1600" dirty="0" smtClean="0"/>
              <a:t>As you use them</a:t>
            </a:r>
          </a:p>
          <a:p>
            <a:pPr lvl="1"/>
            <a:r>
              <a:rPr lang="en-US" sz="3200" dirty="0" smtClean="0"/>
              <a:t>Introduce </a:t>
            </a:r>
            <a:r>
              <a:rPr lang="en-US" sz="3200" dirty="0"/>
              <a:t>the characters (Ideas)</a:t>
            </a:r>
          </a:p>
          <a:p>
            <a:pPr lvl="1"/>
            <a:r>
              <a:rPr lang="en-US" sz="3200" dirty="0"/>
              <a:t>Tell what the problem is</a:t>
            </a:r>
          </a:p>
          <a:p>
            <a:pPr lvl="1"/>
            <a:r>
              <a:rPr lang="en-US" sz="3200" dirty="0"/>
              <a:t>Tell what is known so far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</a:t>
            </a:r>
            <a:r>
              <a:rPr lang="en-US" sz="3200" dirty="0"/>
              <a:t>the </a:t>
            </a:r>
            <a:r>
              <a:rPr lang="en-US" sz="3200" dirty="0" smtClean="0"/>
              <a:t>Beginning of a 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Talk/Presentation</a:t>
            </a:r>
            <a:endParaRPr lang="en-US" sz="32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3200" dirty="0" smtClean="0"/>
              <a:t>Delivery and Style Really Matter</a:t>
            </a:r>
          </a:p>
          <a:p>
            <a:pPr lvl="2"/>
            <a:r>
              <a:rPr lang="en-US" sz="2400" dirty="0" smtClean="0"/>
              <a:t>A Presentation should </a:t>
            </a:r>
            <a:r>
              <a:rPr lang="en-US" sz="2400" b="1" i="1" u="sng" dirty="0" smtClean="0"/>
              <a:t>NEVER</a:t>
            </a:r>
            <a:r>
              <a:rPr lang="en-US" sz="2400" dirty="0" smtClean="0"/>
              <a:t> be READ</a:t>
            </a:r>
          </a:p>
          <a:p>
            <a:pPr lvl="2"/>
            <a:r>
              <a:rPr lang="en-US" sz="2400" dirty="0" smtClean="0"/>
              <a:t>Slides should have BULLET POINTS</a:t>
            </a:r>
          </a:p>
          <a:p>
            <a:pPr lvl="3"/>
            <a:r>
              <a:rPr lang="en-US" sz="2000" dirty="0" smtClean="0"/>
              <a:t>NOT Sentences</a:t>
            </a:r>
          </a:p>
          <a:p>
            <a:pPr lvl="3"/>
            <a:r>
              <a:rPr lang="en-US" sz="2000" dirty="0" smtClean="0"/>
              <a:t>Sentences are not really necessary</a:t>
            </a:r>
          </a:p>
          <a:p>
            <a:pPr lvl="3"/>
            <a:r>
              <a:rPr lang="en-US" sz="2000" dirty="0" smtClean="0"/>
              <a:t>Sentences are distracting</a:t>
            </a:r>
          </a:p>
          <a:p>
            <a:pPr lvl="1"/>
            <a:r>
              <a:rPr lang="en-US" sz="2400" dirty="0" smtClean="0"/>
              <a:t>Look the Audience in the EYE</a:t>
            </a:r>
          </a:p>
          <a:p>
            <a:pPr lvl="1"/>
            <a:r>
              <a:rPr lang="en-US" sz="2400" dirty="0" smtClean="0"/>
              <a:t>Start with the Simplest Language</a:t>
            </a:r>
          </a:p>
          <a:p>
            <a:pPr lvl="2"/>
            <a:r>
              <a:rPr lang="en-US" sz="1800" dirty="0" smtClean="0"/>
              <a:t>Always consider the MAKEUP of the Group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85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22763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Introduce the Characters</a:t>
            </a:r>
          </a:p>
          <a:p>
            <a:pPr lvl="1"/>
            <a:r>
              <a:rPr lang="en-US" sz="2400" dirty="0" smtClean="0"/>
              <a:t>Just as you would in a Fictional Story</a:t>
            </a:r>
          </a:p>
          <a:p>
            <a:pPr lvl="1"/>
            <a:r>
              <a:rPr lang="en-US" sz="2400" dirty="0" smtClean="0"/>
              <a:t>You can’t tell Goldilocks and the 3 Bears</a:t>
            </a:r>
          </a:p>
          <a:p>
            <a:pPr lvl="2"/>
            <a:r>
              <a:rPr lang="en-US" sz="2000" dirty="0" smtClean="0"/>
              <a:t>Without introducing Goldilocks (or the 3 Bears)</a:t>
            </a:r>
          </a:p>
          <a:p>
            <a:r>
              <a:rPr lang="en-US" sz="2800" dirty="0" smtClean="0"/>
              <a:t>The Characters in a Scientific Communication</a:t>
            </a:r>
          </a:p>
          <a:p>
            <a:pPr lvl="1"/>
            <a:r>
              <a:rPr lang="en-US" sz="2400" dirty="0" smtClean="0"/>
              <a:t>Are Often 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Ideas</a:t>
            </a:r>
            <a:endParaRPr lang="en-US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Built from Chemical Factors, Structural Elements, Circuits/Physical Communication, Genetics</a:t>
            </a:r>
          </a:p>
          <a:p>
            <a:pPr lvl="1"/>
            <a:r>
              <a:rPr lang="en-US" sz="2400" dirty="0" smtClean="0"/>
              <a:t>But it is how they FUNCTION</a:t>
            </a:r>
          </a:p>
          <a:p>
            <a:pPr lvl="2"/>
            <a:r>
              <a:rPr lang="en-US" sz="2000" dirty="0" smtClean="0"/>
              <a:t>That are the Characters of the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Tell What the Problem is</a:t>
            </a:r>
          </a:p>
          <a:p>
            <a:pPr lvl="1"/>
            <a:r>
              <a:rPr lang="en-US" sz="2000" dirty="0" smtClean="0"/>
              <a:t>Every Scientific endeavor is Filled with Intrigue</a:t>
            </a:r>
          </a:p>
          <a:p>
            <a:pPr lvl="1"/>
            <a:r>
              <a:rPr lang="en-US" sz="2000" dirty="0" smtClean="0"/>
              <a:t>Is a Story Interesting without some Suspense?</a:t>
            </a:r>
          </a:p>
          <a:p>
            <a:pPr lvl="1"/>
            <a:r>
              <a:rPr lang="en-US" sz="2000" dirty="0" smtClean="0"/>
              <a:t>The Intrigue helps explain why we CARE</a:t>
            </a:r>
          </a:p>
          <a:p>
            <a:pPr lvl="2"/>
            <a:r>
              <a:rPr lang="en-US" sz="1800" dirty="0" smtClean="0"/>
              <a:t>Explain Why the Research is Important</a:t>
            </a:r>
          </a:p>
          <a:p>
            <a:r>
              <a:rPr lang="en-US" sz="2400" dirty="0" smtClean="0"/>
              <a:t>Tell What is Known So Far</a:t>
            </a:r>
          </a:p>
          <a:p>
            <a:pPr lvl="1"/>
            <a:r>
              <a:rPr lang="en-US" sz="2000" dirty="0" smtClean="0"/>
              <a:t>This is the Firm Foundation for the Intrigue</a:t>
            </a:r>
          </a:p>
          <a:p>
            <a:pPr lvl="1"/>
            <a:r>
              <a:rPr lang="en-US" sz="2000" dirty="0" smtClean="0"/>
              <a:t>Weave the Ideas Together as a Story</a:t>
            </a:r>
          </a:p>
          <a:p>
            <a:r>
              <a:rPr lang="en-US" sz="2400" dirty="0" smtClean="0"/>
              <a:t>Tell What ISN’T Known</a:t>
            </a:r>
          </a:p>
          <a:p>
            <a:pPr lvl="1"/>
            <a:r>
              <a:rPr lang="en-US" sz="2000" dirty="0" smtClean="0"/>
              <a:t>Woven Together with Rest builds the Intrigue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Telling </a:t>
            </a:r>
            <a:r>
              <a:rPr lang="en-US" sz="2800" i="1" u="sng" dirty="0" smtClean="0">
                <a:solidFill>
                  <a:schemeClr val="accent2">
                    <a:lumMod val="50000"/>
                  </a:schemeClr>
                </a:solidFill>
              </a:rPr>
              <a:t>Why It’s Important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is Critical</a:t>
            </a:r>
          </a:p>
          <a:p>
            <a:pPr lvl="1"/>
            <a:r>
              <a:rPr lang="en-US" sz="2400" dirty="0" smtClean="0"/>
              <a:t>What the problem is</a:t>
            </a:r>
          </a:p>
          <a:p>
            <a:pPr lvl="1"/>
            <a:r>
              <a:rPr lang="en-US" sz="2400" dirty="0" smtClean="0"/>
              <a:t>What’s known</a:t>
            </a:r>
          </a:p>
          <a:p>
            <a:pPr lvl="1"/>
            <a:r>
              <a:rPr lang="en-US" sz="2400" dirty="0" smtClean="0"/>
              <a:t>What isn’t known</a:t>
            </a:r>
          </a:p>
          <a:p>
            <a:pPr lvl="1"/>
            <a:r>
              <a:rPr lang="en-US" sz="2400" dirty="0" smtClean="0"/>
              <a:t>Build the story of </a:t>
            </a:r>
            <a:endParaRPr lang="en-US" sz="2400" dirty="0" smtClean="0"/>
          </a:p>
          <a:p>
            <a:pPr marL="914400" lvl="2" indent="0">
              <a:buNone/>
            </a:pP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Why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the Research is Important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3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The Middle: </a:t>
            </a:r>
            <a:r>
              <a:rPr lang="en-US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Methods and Results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Tell Why the METHODS solve the problem</a:t>
            </a:r>
          </a:p>
          <a:p>
            <a:r>
              <a:rPr lang="en-US" sz="2400" dirty="0" smtClean="0"/>
              <a:t>Connect each Result</a:t>
            </a:r>
          </a:p>
          <a:p>
            <a:pPr lvl="1"/>
            <a:r>
              <a:rPr lang="en-US" sz="2000" dirty="0" smtClean="0"/>
              <a:t>With the Ideas/Problem from the Beginning</a:t>
            </a:r>
          </a:p>
          <a:p>
            <a:pPr lvl="1"/>
            <a:r>
              <a:rPr lang="en-US" sz="2000" dirty="0" smtClean="0"/>
              <a:t>With the other Results</a:t>
            </a:r>
          </a:p>
          <a:p>
            <a:r>
              <a:rPr lang="en-US" sz="2400" dirty="0" smtClean="0"/>
              <a:t>Tell the Story of the Results</a:t>
            </a:r>
          </a:p>
          <a:p>
            <a:pPr lvl="1"/>
            <a:r>
              <a:rPr lang="en-US" sz="2000" dirty="0" smtClean="0"/>
              <a:t>In a </a:t>
            </a:r>
            <a:r>
              <a:rPr lang="en-US" sz="2000" i="1" dirty="0" smtClean="0"/>
              <a:t>Logical</a:t>
            </a:r>
            <a:r>
              <a:rPr lang="en-US" sz="2000" dirty="0" smtClean="0"/>
              <a:t> Oder</a:t>
            </a:r>
          </a:p>
          <a:p>
            <a:pPr lvl="2"/>
            <a:r>
              <a:rPr lang="en-US" sz="1800" dirty="0" smtClean="0"/>
              <a:t>That Logically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Impels the Narrative</a:t>
            </a:r>
          </a:p>
          <a:p>
            <a:pPr lvl="1"/>
            <a:r>
              <a:rPr lang="en-US" sz="2000" dirty="0" smtClean="0"/>
              <a:t>It is a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mistake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to retell results in the order of the experiments</a:t>
            </a:r>
          </a:p>
          <a:p>
            <a:pPr lvl="2"/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Unless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that makes the most sense</a:t>
            </a:r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8153400" cy="924475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kern="1200" cap="all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Methods: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Advanced Techniques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Viner Hand ITC" panose="03070502030502020203" pitchFamily="66" charset="0"/>
              </a:rPr>
              <a:t>explained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227638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Tell </a:t>
            </a:r>
            <a:r>
              <a:rPr lang="en-US" sz="3000" dirty="0" smtClean="0"/>
              <a:t>Why particular </a:t>
            </a:r>
            <a:r>
              <a:rPr lang="en-US" sz="3000" i="1" dirty="0" smtClean="0"/>
              <a:t>Techniques</a:t>
            </a:r>
            <a:r>
              <a:rPr lang="en-US" sz="3000" dirty="0" smtClean="0"/>
              <a:t> are used</a:t>
            </a:r>
          </a:p>
          <a:p>
            <a:pPr lvl="1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solve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</a:t>
            </a:r>
          </a:p>
          <a:p>
            <a:pPr lvl="1"/>
            <a:r>
              <a:rPr lang="en-US" sz="32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Give enough information 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That the Reader/Listener knows 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why these techniques solve the research problem</a:t>
            </a:r>
          </a:p>
          <a:p>
            <a:pPr lvl="2"/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Do you need enough to REPEAT THE EXPERIMENT?</a:t>
            </a:r>
          </a:p>
          <a:p>
            <a:pPr lvl="3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Talks – NO</a:t>
            </a:r>
          </a:p>
          <a:p>
            <a:pPr lvl="3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Articles – Maybe</a:t>
            </a:r>
          </a:p>
          <a:p>
            <a:pPr lvl="4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Depends on the Journal</a:t>
            </a:r>
          </a:p>
          <a:p>
            <a:pPr lvl="4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on the Experiment</a:t>
            </a:r>
            <a:endParaRPr lang="en-US" sz="2000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47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Results:</a:t>
            </a:r>
            <a:r>
              <a:rPr lang="en-US" dirty="0" smtClean="0"/>
              <a:t> KISS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Keep it Simple</a:t>
            </a:r>
          </a:p>
          <a:p>
            <a:pPr lvl="1"/>
            <a:r>
              <a:rPr lang="en-US" sz="2000" dirty="0" smtClean="0"/>
              <a:t>Why?  Because these are the results</a:t>
            </a:r>
          </a:p>
          <a:p>
            <a:pPr lvl="1"/>
            <a:r>
              <a:rPr lang="en-US" sz="2000" dirty="0" smtClean="0"/>
              <a:t>If the audience doesn’t understand these</a:t>
            </a:r>
          </a:p>
          <a:p>
            <a:pPr lvl="2"/>
            <a:r>
              <a:rPr lang="en-US" sz="2000" dirty="0" smtClean="0"/>
              <a:t>You are LOST</a:t>
            </a:r>
          </a:p>
          <a:p>
            <a:pPr lvl="2"/>
            <a:r>
              <a:rPr lang="en-US" sz="2000" dirty="0" smtClean="0"/>
              <a:t>The Data and Experimental Design determine the Complexity of the Story from here</a:t>
            </a:r>
          </a:p>
          <a:p>
            <a:pPr lvl="2"/>
            <a:r>
              <a:rPr lang="en-US" sz="2000" dirty="0" smtClean="0"/>
              <a:t>Don’t add to it artificially</a:t>
            </a:r>
          </a:p>
          <a:p>
            <a:pPr lvl="3"/>
            <a:r>
              <a:rPr lang="en-US" sz="1800" dirty="0" smtClean="0"/>
              <a:t>Label the Graphics as much as necessary</a:t>
            </a:r>
          </a:p>
          <a:p>
            <a:pPr lvl="3"/>
            <a:r>
              <a:rPr lang="en-US" sz="1800" dirty="0" smtClean="0"/>
              <a:t>Keep the Figures as Simple as Possible</a:t>
            </a:r>
          </a:p>
          <a:p>
            <a:pPr lvl="3"/>
            <a:r>
              <a:rPr lang="en-US" sz="1800" dirty="0" smtClean="0"/>
              <a:t>Figure Legends should be </a:t>
            </a:r>
            <a:endParaRPr lang="en-US" sz="1800" dirty="0" smtClean="0"/>
          </a:p>
          <a:p>
            <a:pPr lvl="4"/>
            <a:r>
              <a:rPr lang="en-US" sz="1800" dirty="0" smtClean="0"/>
              <a:t>straight </a:t>
            </a:r>
            <a:r>
              <a:rPr lang="en-US" sz="1800" dirty="0" smtClean="0"/>
              <a:t>forward and help tell the story</a:t>
            </a:r>
          </a:p>
          <a:p>
            <a:pPr lvl="3"/>
            <a:r>
              <a:rPr lang="en-US" sz="1800" dirty="0" smtClean="0"/>
              <a:t>Results text should be straight forward</a:t>
            </a:r>
          </a:p>
          <a:p>
            <a:pPr lvl="1"/>
            <a:r>
              <a:rPr lang="en-US" sz="2400" dirty="0" smtClean="0"/>
              <a:t>Order and Logical Flow matter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7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25113" cy="92447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KINS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(Not Keeping It Simple)</a:t>
            </a:r>
            <a:endParaRPr lang="en-US" sz="1600" cap="none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6868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With a </a:t>
            </a:r>
            <a:r>
              <a:rPr lang="en-US" sz="2800" dirty="0" smtClean="0"/>
              <a:t>figure this complex, how </a:t>
            </a:r>
            <a:r>
              <a:rPr lang="en-US" sz="2800" dirty="0" smtClean="0"/>
              <a:t>do you </a:t>
            </a:r>
            <a:r>
              <a:rPr lang="en-US" sz="2800" dirty="0" smtClean="0"/>
              <a:t>know </a:t>
            </a:r>
            <a:r>
              <a:rPr lang="en-US" sz="2800" dirty="0" smtClean="0"/>
              <a:t>what </a:t>
            </a:r>
            <a:r>
              <a:rPr lang="en-US" sz="2800" dirty="0" smtClean="0"/>
              <a:t>to look </a:t>
            </a:r>
            <a:r>
              <a:rPr lang="en-US" sz="2800" dirty="0" smtClean="0"/>
              <a:t>at first?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This figure was generated by automated software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Does it easily tell a story?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How would a Talk audience react?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Is it all necessary?</a:t>
            </a:r>
          </a:p>
        </p:txBody>
      </p:sp>
      <p:pic>
        <p:nvPicPr>
          <p:cNvPr id="5" name="Picture 2" descr="E:\Cliff Work\HTML\Advanced Seminars in Neuroendocrinology\Decision-Making during Depression 17\nn.3088-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765671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04800"/>
            <a:ext cx="2057400" cy="9244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KISS  </a:t>
            </a:r>
            <a:b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(Keeping </a:t>
            </a: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It </a:t>
            </a: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Simple</a:t>
            </a: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)</a:t>
            </a:r>
            <a:endParaRPr lang="en-US" sz="1600" cap="none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6868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Reconfigure</a:t>
            </a:r>
          </a:p>
          <a:p>
            <a:r>
              <a:rPr lang="en-US" sz="2400" dirty="0" smtClean="0"/>
              <a:t>Reassess</a:t>
            </a:r>
          </a:p>
          <a:p>
            <a:r>
              <a:rPr lang="en-US" sz="2400" dirty="0" smtClean="0"/>
              <a:t>Think </a:t>
            </a:r>
            <a:r>
              <a:rPr lang="en-US" sz="2400" dirty="0" smtClean="0"/>
              <a:t>about  </a:t>
            </a:r>
            <a:r>
              <a:rPr lang="en-US" sz="2400" dirty="0" smtClean="0"/>
              <a:t>the story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With </a:t>
            </a:r>
            <a:r>
              <a:rPr lang="en-US" sz="2400" dirty="0" smtClean="0"/>
              <a:t>some journals you don’t have much choice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But you can still make sure it tells a story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For Talks</a:t>
            </a:r>
          </a:p>
          <a:p>
            <a:pPr lvl="1">
              <a:spcBef>
                <a:spcPts val="600"/>
              </a:spcBef>
            </a:pPr>
            <a:r>
              <a:rPr lang="en-US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 One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Graph at a Time!   </a:t>
            </a:r>
            <a:r>
              <a:rPr lang="en-US" dirty="0" smtClean="0"/>
              <a:t>(unless more tells the story better)</a:t>
            </a:r>
          </a:p>
        </p:txBody>
      </p:sp>
      <p:pic>
        <p:nvPicPr>
          <p:cNvPr id="2050" name="Picture 2" descr="E:\Cliff Work\HTML\Advanced Seminars in Neuroendocrinology\Decision-Making during Depression 17\nn.3088-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43" y="0"/>
            <a:ext cx="7172325" cy="292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Storytelling in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982157" cy="4593439"/>
          </a:xfrm>
        </p:spPr>
        <p:txBody>
          <a:bodyPr>
            <a:noAutofit/>
          </a:bodyPr>
          <a:lstStyle/>
          <a:p>
            <a:r>
              <a:rPr lang="en-US" sz="3200" dirty="0" smtClean="0"/>
              <a:t>Have you ever seen?</a:t>
            </a:r>
          </a:p>
          <a:p>
            <a:pPr lvl="1"/>
            <a:r>
              <a:rPr lang="en-US" sz="2800" dirty="0" smtClean="0"/>
              <a:t> A </a:t>
            </a:r>
            <a:r>
              <a:rPr lang="en-US" sz="2800" dirty="0" smtClean="0"/>
              <a:t>Bad Talk?</a:t>
            </a:r>
          </a:p>
          <a:p>
            <a:pPr lvl="1"/>
            <a:r>
              <a:rPr lang="en-US" sz="2800" dirty="0" smtClean="0"/>
              <a:t> A </a:t>
            </a:r>
            <a:r>
              <a:rPr lang="en-US" sz="2800" dirty="0" smtClean="0"/>
              <a:t>Bad Poster Presentation?</a:t>
            </a:r>
          </a:p>
          <a:p>
            <a:pPr lvl="1"/>
            <a:r>
              <a:rPr lang="en-US" sz="2800" dirty="0" smtClean="0"/>
              <a:t> A </a:t>
            </a:r>
            <a:r>
              <a:rPr lang="en-US" sz="2800" dirty="0" smtClean="0"/>
              <a:t>Bad Class Lecture?</a:t>
            </a:r>
          </a:p>
          <a:p>
            <a:pPr lvl="1"/>
            <a:r>
              <a:rPr lang="en-US" sz="2800" dirty="0" smtClean="0"/>
              <a:t> A </a:t>
            </a:r>
            <a:r>
              <a:rPr lang="en-US" sz="2800" dirty="0" smtClean="0"/>
              <a:t>Inaccurate News Report on Science?</a:t>
            </a:r>
          </a:p>
          <a:p>
            <a:pPr lvl="1"/>
            <a:r>
              <a:rPr lang="en-US" sz="2800" dirty="0" smtClean="0"/>
              <a:t> A </a:t>
            </a:r>
            <a:r>
              <a:rPr lang="en-US" sz="2800" dirty="0" smtClean="0"/>
              <a:t>Popular Movie that Misrepresented Scientific Information?</a:t>
            </a:r>
          </a:p>
        </p:txBody>
      </p:sp>
    </p:spTree>
    <p:extLst>
      <p:ext uri="{BB962C8B-B14F-4D97-AF65-F5344CB8AC3E}">
        <p14:creationId xmlns:p14="http://schemas.microsoft.com/office/powerpoint/2010/main" val="19725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Take Home Messages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Think </a:t>
            </a:r>
            <a:r>
              <a:rPr lang="en-US" sz="2800" dirty="0" smtClean="0"/>
              <a:t>of your discussion</a:t>
            </a:r>
          </a:p>
          <a:p>
            <a:r>
              <a:rPr lang="en-US" sz="2800" dirty="0" smtClean="0"/>
              <a:t> Or </a:t>
            </a:r>
            <a:r>
              <a:rPr lang="en-US" sz="2800" dirty="0" smtClean="0"/>
              <a:t>the End of Your Talk</a:t>
            </a:r>
          </a:p>
          <a:p>
            <a:pPr lvl="1"/>
            <a:r>
              <a:rPr lang="en-US" sz="3200" dirty="0" smtClean="0"/>
              <a:t> Relative </a:t>
            </a:r>
            <a:r>
              <a:rPr lang="en-US" sz="3200" dirty="0" smtClean="0"/>
              <a:t>to the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</a:rPr>
              <a:t>Messages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3200" dirty="0" smtClean="0"/>
              <a:t>    the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Audience will Take Away</a:t>
            </a:r>
          </a:p>
          <a:p>
            <a:r>
              <a:rPr lang="en-US" sz="2800" dirty="0" smtClean="0"/>
              <a:t> The </a:t>
            </a:r>
            <a:r>
              <a:rPr lang="en-US" sz="2800" dirty="0" smtClean="0"/>
              <a:t>Characters/Ideas + Intrigue/Problem </a:t>
            </a:r>
          </a:p>
          <a:p>
            <a:r>
              <a:rPr lang="en-US" sz="2800" dirty="0" smtClean="0"/>
              <a:t>+ Methods-Results/Solution - </a:t>
            </a:r>
            <a:r>
              <a:rPr lang="en-US" sz="2800" i="1" dirty="0" smtClean="0"/>
              <a:t>Integrated</a:t>
            </a:r>
          </a:p>
          <a:p>
            <a:pPr lvl="1"/>
            <a:r>
              <a:rPr lang="en-US" sz="2400" i="1" dirty="0" smtClean="0"/>
              <a:t>Woven together</a:t>
            </a:r>
          </a:p>
          <a:p>
            <a:pPr lvl="1"/>
            <a:r>
              <a:rPr lang="en-US" sz="2400" i="1" dirty="0" smtClean="0"/>
              <a:t>Into the Conclusion of the Story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2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Take Home Messages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58357" cy="4898239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 Integrated </a:t>
            </a:r>
            <a:r>
              <a:rPr lang="en-US" sz="2400" dirty="0" smtClean="0"/>
              <a:t>Ideas + Problem + Solution</a:t>
            </a:r>
          </a:p>
          <a:p>
            <a:r>
              <a:rPr lang="en-US" sz="2400" dirty="0" smtClean="0"/>
              <a:t> Just </a:t>
            </a:r>
            <a:r>
              <a:rPr lang="en-US" sz="2400" dirty="0" smtClean="0"/>
              <a:t>like in Fiction</a:t>
            </a:r>
          </a:p>
          <a:p>
            <a:pPr lvl="1"/>
            <a:r>
              <a:rPr lang="en-US" sz="2000" dirty="0" smtClean="0"/>
              <a:t> It </a:t>
            </a:r>
            <a:r>
              <a:rPr lang="en-US" sz="2000" dirty="0" smtClean="0"/>
              <a:t>should be </a:t>
            </a:r>
            <a:r>
              <a:rPr lang="en-US" sz="2000" i="1" dirty="0" smtClean="0"/>
              <a:t>Satisfying</a:t>
            </a:r>
          </a:p>
          <a:p>
            <a:pPr lvl="1"/>
            <a:r>
              <a:rPr lang="en-US" sz="2000" dirty="0" smtClean="0"/>
              <a:t> The </a:t>
            </a:r>
            <a:r>
              <a:rPr lang="en-US" sz="2000" dirty="0" smtClean="0"/>
              <a:t>Reader or Listener should understand</a:t>
            </a:r>
          </a:p>
          <a:p>
            <a:pPr lvl="2"/>
            <a:r>
              <a:rPr lang="en-US" sz="36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 smtClean="0"/>
              <a:t>Value of the Science</a:t>
            </a:r>
            <a:endParaRPr lang="en-US" sz="3600" dirty="0" smtClean="0"/>
          </a:p>
          <a:p>
            <a:pPr lvl="2"/>
            <a:r>
              <a:rPr lang="en-US" sz="3200" dirty="0" smtClean="0"/>
              <a:t> What </a:t>
            </a:r>
            <a:r>
              <a:rPr lang="en-US" sz="3200" dirty="0" smtClean="0"/>
              <a:t>it means for the Public</a:t>
            </a:r>
          </a:p>
          <a:p>
            <a:pPr lvl="3"/>
            <a:r>
              <a:rPr lang="en-US" sz="2000" dirty="0" smtClean="0"/>
              <a:t> As </a:t>
            </a:r>
            <a:r>
              <a:rPr lang="en-US" sz="2000" dirty="0" smtClean="0"/>
              <a:t>well as for the scientific endeavor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58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58357" cy="4898239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Not Everyone believes that Science 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		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</a:rPr>
              <a:t>is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</a:rPr>
              <a:t>a valuable enterprise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i="1" dirty="0" smtClean="0"/>
              <a:t>That is our fault</a:t>
            </a:r>
          </a:p>
          <a:p>
            <a:r>
              <a:rPr lang="en-US" sz="2400" i="1" dirty="0" smtClean="0"/>
              <a:t>We have to do a better job of communicating</a:t>
            </a:r>
            <a:endParaRPr lang="en-US" sz="2400" dirty="0"/>
          </a:p>
          <a:p>
            <a:pPr lvl="1"/>
            <a:r>
              <a:rPr lang="en-US" sz="2000" i="1" dirty="0" smtClean="0"/>
              <a:t>With each other</a:t>
            </a:r>
          </a:p>
          <a:p>
            <a:pPr lvl="1"/>
            <a:r>
              <a:rPr lang="en-US" sz="2000" i="1" dirty="0" smtClean="0"/>
              <a:t>And</a:t>
            </a:r>
          </a:p>
          <a:p>
            <a:pPr lvl="1"/>
            <a:r>
              <a:rPr lang="en-US" sz="2000" i="1" dirty="0" smtClean="0"/>
              <a:t>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73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Style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58357" cy="45934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Have you ever read?</a:t>
            </a:r>
          </a:p>
          <a:p>
            <a:pPr lvl="1"/>
            <a:r>
              <a:rPr lang="en-US" sz="2400" dirty="0" smtClean="0"/>
              <a:t>A Bad Scientific Article?</a:t>
            </a:r>
          </a:p>
          <a:p>
            <a:pPr lvl="2"/>
            <a:r>
              <a:rPr lang="en-US" sz="2000" dirty="0" smtClean="0"/>
              <a:t>The data may be very good… but…</a:t>
            </a:r>
          </a:p>
          <a:p>
            <a:pPr lvl="2"/>
            <a:r>
              <a:rPr lang="en-US" sz="2000" dirty="0" smtClean="0"/>
              <a:t>The POINT of the research is hard to understand</a:t>
            </a:r>
          </a:p>
          <a:p>
            <a:pPr lvl="2"/>
            <a:r>
              <a:rPr lang="en-US" sz="2000" dirty="0" smtClean="0"/>
              <a:t>The INTERPRETATION of the research is confusing</a:t>
            </a:r>
          </a:p>
          <a:p>
            <a:pPr lvl="2"/>
            <a:r>
              <a:rPr lang="en-US" sz="2000" dirty="0" smtClean="0"/>
              <a:t>The LARGER PICTURE is missing</a:t>
            </a:r>
          </a:p>
          <a:p>
            <a:pPr lvl="3"/>
            <a:r>
              <a:rPr lang="en-US" sz="1800" dirty="0" smtClean="0"/>
              <a:t>The Larger Picture is not cohesive</a:t>
            </a:r>
          </a:p>
          <a:p>
            <a:pPr lvl="1"/>
            <a:r>
              <a:rPr lang="en-US" sz="2400" dirty="0" smtClean="0"/>
              <a:t>Inaccurate Scientific News?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4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Even More to the Point…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Have you ever Heard a Scientific Talk</a:t>
            </a:r>
          </a:p>
          <a:p>
            <a:pPr lvl="1"/>
            <a:r>
              <a:rPr lang="en-US" sz="2000" dirty="0" smtClean="0"/>
              <a:t>That you COULD have Understood?…  but</a:t>
            </a:r>
            <a:r>
              <a:rPr lang="en-US" sz="2000" dirty="0"/>
              <a:t>…</a:t>
            </a:r>
          </a:p>
          <a:p>
            <a:pPr lvl="2"/>
            <a:r>
              <a:rPr lang="en-US" sz="1800" dirty="0" smtClean="0"/>
              <a:t>The language used was so filled with JARGON</a:t>
            </a:r>
          </a:p>
          <a:p>
            <a:pPr lvl="3"/>
            <a:r>
              <a:rPr lang="en-US" sz="1600" dirty="0" smtClean="0"/>
              <a:t>Language specific to a SINGLE LAB was used</a:t>
            </a:r>
          </a:p>
          <a:p>
            <a:pPr lvl="4"/>
            <a:r>
              <a:rPr lang="en-US" sz="1600" dirty="0" smtClean="0"/>
              <a:t>Specific to a sub-field of investigation</a:t>
            </a:r>
          </a:p>
          <a:p>
            <a:pPr lvl="3"/>
            <a:r>
              <a:rPr lang="en-US" sz="1600" dirty="0" smtClean="0"/>
              <a:t>“</a:t>
            </a:r>
            <a:r>
              <a:rPr lang="en-US" sz="1600" dirty="0" err="1"/>
              <a:t>Sciencey</a:t>
            </a:r>
            <a:r>
              <a:rPr lang="en-US" sz="1600" dirty="0" smtClean="0"/>
              <a:t>” language replaced plain English</a:t>
            </a:r>
          </a:p>
          <a:p>
            <a:pPr lvl="4"/>
            <a:r>
              <a:rPr lang="en-US" sz="1600" dirty="0" smtClean="0"/>
              <a:t>Satiate rather than Satisfy or Sate</a:t>
            </a:r>
          </a:p>
          <a:p>
            <a:pPr lvl="4"/>
            <a:r>
              <a:rPr lang="en-US" sz="1600" dirty="0" smtClean="0"/>
              <a:t>Acclimatization vs Acclimation</a:t>
            </a:r>
          </a:p>
          <a:p>
            <a:pPr lvl="2"/>
            <a:r>
              <a:rPr lang="en-US" sz="1800" dirty="0" smtClean="0"/>
              <a:t>There were Acronyms or Abbreviations</a:t>
            </a:r>
          </a:p>
          <a:p>
            <a:pPr lvl="3"/>
            <a:r>
              <a:rPr lang="en-US" sz="1600" dirty="0" smtClean="0"/>
              <a:t>That were NOT defined</a:t>
            </a:r>
          </a:p>
          <a:p>
            <a:pPr lvl="2"/>
            <a:r>
              <a:rPr lang="en-US" sz="1800" dirty="0" smtClean="0"/>
              <a:t>The Specific Aims were NOT Spelled Out</a:t>
            </a:r>
          </a:p>
          <a:p>
            <a:pPr lvl="2"/>
            <a:r>
              <a:rPr lang="en-US" sz="1800" dirty="0" smtClean="0"/>
              <a:t>Hypotheses were NOT clear</a:t>
            </a:r>
          </a:p>
        </p:txBody>
      </p:sp>
    </p:spTree>
    <p:extLst>
      <p:ext uri="{BB962C8B-B14F-4D97-AF65-F5344CB8AC3E}">
        <p14:creationId xmlns:p14="http://schemas.microsoft.com/office/powerpoint/2010/main" val="8303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So What?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Ultimately our job in Science</a:t>
            </a:r>
          </a:p>
          <a:p>
            <a:pPr lvl="1"/>
            <a:r>
              <a:rPr lang="en-US" sz="2400" dirty="0" smtClean="0"/>
              <a:t>Depends on PUBLIC support</a:t>
            </a:r>
          </a:p>
          <a:p>
            <a:pPr lvl="2"/>
            <a:r>
              <a:rPr lang="en-US" sz="2000" dirty="0" smtClean="0"/>
              <a:t>If the value of our efforts is not widely understood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Less Public Approval of and Support for Science</a:t>
            </a:r>
          </a:p>
          <a:p>
            <a:pPr lvl="3">
              <a:spcAft>
                <a:spcPts val="600"/>
              </a:spcAft>
            </a:pPr>
            <a:r>
              <a:rPr lang="en-US" sz="1800" dirty="0" smtClean="0"/>
              <a:t>Less Funding for Science</a:t>
            </a:r>
          </a:p>
          <a:p>
            <a:pPr lvl="3">
              <a:spcAft>
                <a:spcPts val="600"/>
              </a:spcAft>
            </a:pPr>
            <a:r>
              <a:rPr lang="en-US" sz="1800" dirty="0" smtClean="0"/>
              <a:t>Reduced Funding for Universities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YOUR Future JOB or Promotion (or FUNDING)</a:t>
            </a:r>
          </a:p>
          <a:p>
            <a:pPr lvl="1"/>
            <a:r>
              <a:rPr lang="en-US" sz="2400" dirty="0" smtClean="0"/>
              <a:t>Depends on Impressing (Future) Colleagues</a:t>
            </a:r>
          </a:p>
          <a:p>
            <a:pPr lvl="2"/>
            <a:r>
              <a:rPr lang="en-US" sz="2000" dirty="0" smtClean="0"/>
              <a:t>And People are good at Smelling </a:t>
            </a:r>
            <a:r>
              <a:rPr lang="el-GR" sz="2000" dirty="0" smtClean="0">
                <a:latin typeface="Times New Roman"/>
                <a:cs typeface="Times New Roman"/>
              </a:rPr>
              <a:t>β</a:t>
            </a:r>
            <a:r>
              <a:rPr lang="ar-AE" sz="2000" dirty="0" smtClean="0">
                <a:latin typeface="Times New Roman"/>
                <a:cs typeface="Times New Roman"/>
              </a:rPr>
              <a:t>ڹ</a:t>
            </a:r>
            <a:r>
              <a:rPr lang="en-US" sz="2000" dirty="0" smtClean="0"/>
              <a:t>₤</a:t>
            </a:r>
            <a:r>
              <a:rPr lang="el-GR" sz="2000" dirty="0" smtClean="0">
                <a:latin typeface="Times New Roman"/>
                <a:cs typeface="Times New Roman"/>
              </a:rPr>
              <a:t>£</a:t>
            </a:r>
            <a:r>
              <a:rPr lang="en-US" sz="2000" dirty="0" smtClean="0"/>
              <a:t>§</a:t>
            </a:r>
            <a:r>
              <a:rPr lang="az-Cyrl-AZ" sz="2000" dirty="0" smtClean="0"/>
              <a:t>Ђ</a:t>
            </a:r>
            <a:r>
              <a:rPr lang="en-US" sz="2000" dirty="0" smtClean="0"/>
              <a:t>¡+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51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044563"/>
            <a:ext cx="7125112" cy="4051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Learn something from…        </a:t>
            </a:r>
            <a:r>
              <a:rPr lang="en-US" sz="2400" i="1" dirty="0" smtClean="0"/>
              <a:t>Fiction</a:t>
            </a:r>
          </a:p>
          <a:p>
            <a:r>
              <a:rPr lang="en-US" sz="2400" dirty="0" smtClean="0"/>
              <a:t>Tell A Story</a:t>
            </a:r>
          </a:p>
          <a:p>
            <a:r>
              <a:rPr lang="en-US" sz="2400" dirty="0" smtClean="0"/>
              <a:t>Every Time we…</a:t>
            </a:r>
          </a:p>
          <a:p>
            <a:pPr lvl="1"/>
            <a:r>
              <a:rPr lang="en-US" sz="2000" dirty="0" smtClean="0"/>
              <a:t>Write a Scientific Article, Grant Proposal, Review</a:t>
            </a:r>
          </a:p>
          <a:p>
            <a:pPr lvl="1"/>
            <a:r>
              <a:rPr lang="en-US" sz="2000" dirty="0" smtClean="0"/>
              <a:t>Give a Talk</a:t>
            </a:r>
          </a:p>
          <a:p>
            <a:pPr lvl="1"/>
            <a:r>
              <a:rPr lang="en-US" sz="2000" dirty="0" smtClean="0"/>
              <a:t>Give a Poster</a:t>
            </a:r>
          </a:p>
          <a:p>
            <a:pPr lvl="1"/>
            <a:r>
              <a:rPr lang="en-US" sz="2000" dirty="0" smtClean="0"/>
              <a:t>Give an Interview</a:t>
            </a:r>
          </a:p>
          <a:p>
            <a:pPr lvl="1"/>
            <a:r>
              <a:rPr lang="en-US" sz="2000" dirty="0" smtClean="0"/>
              <a:t>Give a Job Talk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28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982158" cy="924475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What Does it Mean to Tell a Story?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905957" cy="48982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 Communications Need:</a:t>
            </a:r>
          </a:p>
          <a:p>
            <a:pPr lvl="1"/>
            <a:r>
              <a:rPr lang="en-US" sz="2800" dirty="0" smtClean="0"/>
              <a:t>A defined Beginning, Middle, and End</a:t>
            </a:r>
          </a:p>
          <a:p>
            <a:pPr lvl="1"/>
            <a:r>
              <a:rPr lang="en-US" sz="2800" dirty="0" smtClean="0"/>
              <a:t>A Linear Narrative</a:t>
            </a:r>
          </a:p>
          <a:p>
            <a:pPr lvl="2"/>
            <a:r>
              <a:rPr lang="en-US" sz="2400" dirty="0" smtClean="0"/>
              <a:t>Logical Linear Progression of Ideas</a:t>
            </a:r>
          </a:p>
          <a:p>
            <a:pPr lvl="1"/>
            <a:r>
              <a:rPr lang="en-US" sz="2800" dirty="0" smtClean="0"/>
              <a:t>Simplified Language      </a:t>
            </a:r>
            <a:r>
              <a:rPr lang="en-US" sz="2400" dirty="0" smtClean="0"/>
              <a:t>(where possible)</a:t>
            </a:r>
          </a:p>
          <a:p>
            <a:pPr lvl="1"/>
            <a:r>
              <a:rPr lang="en-US" sz="2800" dirty="0" smtClean="0"/>
              <a:t>A defined Big Picture Perspective</a:t>
            </a:r>
          </a:p>
          <a:p>
            <a:pPr marL="457200" lvl="1" indent="0">
              <a:buNone/>
            </a:pPr>
            <a:r>
              <a:rPr lang="en-US" sz="2800" dirty="0" smtClean="0"/>
              <a:t> and</a:t>
            </a:r>
          </a:p>
          <a:p>
            <a:pPr lvl="1"/>
            <a:r>
              <a:rPr lang="en-US" sz="2800" dirty="0" smtClean="0"/>
              <a:t>A Little Intrigue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44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 of Story 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sz="2800" dirty="0"/>
              <a:t>A Story has</a:t>
            </a:r>
          </a:p>
          <a:p>
            <a:pPr lvl="1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1. beginning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2. middle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end</a:t>
            </a:r>
          </a:p>
          <a:p>
            <a:r>
              <a:rPr lang="en-US" sz="2800" dirty="0" smtClean="0"/>
              <a:t>Each is Distinctive</a:t>
            </a:r>
          </a:p>
          <a:p>
            <a:pPr lvl="1"/>
            <a:r>
              <a:rPr lang="en-US" sz="2400" dirty="0" smtClean="0"/>
              <a:t>But follows some of the same rules</a:t>
            </a:r>
          </a:p>
          <a:p>
            <a:r>
              <a:rPr lang="en-US" sz="2800" dirty="0" smtClean="0"/>
              <a:t>Logical Flow is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Paramount</a:t>
            </a:r>
            <a:endParaRPr lang="en-US" sz="28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/>
              <a:t>The Story Builds from WHAT YOU KNOW</a:t>
            </a:r>
          </a:p>
          <a:p>
            <a:pPr lvl="1"/>
            <a:r>
              <a:rPr lang="en-US" sz="2400" dirty="0" smtClean="0"/>
              <a:t>What’s known can NOT be assumed</a:t>
            </a:r>
          </a:p>
          <a:p>
            <a:pPr lvl="1"/>
            <a:r>
              <a:rPr lang="en-US" sz="2400" dirty="0" smtClean="0"/>
              <a:t>It MUST be built along the way</a:t>
            </a:r>
          </a:p>
          <a:p>
            <a:pPr lvl="1"/>
            <a:r>
              <a:rPr lang="en-US" sz="2400" dirty="0" smtClean="0"/>
              <a:t>Intrigue must have a FIRM FOUNDATION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7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Story Builds from WHAT YOU KNOW</a:t>
            </a:r>
          </a:p>
          <a:p>
            <a:pPr lvl="1"/>
            <a:r>
              <a:rPr lang="en-US" sz="2000" dirty="0" smtClean="0"/>
              <a:t>What’s known can NOT be assumed</a:t>
            </a:r>
          </a:p>
          <a:p>
            <a:pPr lvl="2"/>
            <a:r>
              <a:rPr lang="en-US" sz="1800" dirty="0" smtClean="0"/>
              <a:t>This is the </a:t>
            </a:r>
            <a:r>
              <a:rPr lang="en-US" sz="1800" i="1" dirty="0" smtClean="0"/>
              <a:t>MAIN</a:t>
            </a:r>
            <a:r>
              <a:rPr lang="en-US" sz="1800" dirty="0" smtClean="0"/>
              <a:t> reason for FAILED communication</a:t>
            </a:r>
          </a:p>
          <a:p>
            <a:pPr lvl="2"/>
            <a:r>
              <a:rPr lang="en-US" sz="1800" dirty="0" smtClean="0"/>
              <a:t>Scientists OFTEN </a:t>
            </a:r>
            <a:r>
              <a:rPr lang="en-US" sz="1800" i="1" dirty="0" smtClean="0">
                <a:solidFill>
                  <a:schemeClr val="accent6">
                    <a:lumMod val="50000"/>
                  </a:schemeClr>
                </a:solidFill>
              </a:rPr>
              <a:t>assume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smtClean="0"/>
              <a:t>that their Audience</a:t>
            </a:r>
          </a:p>
          <a:p>
            <a:pPr lvl="3"/>
            <a:r>
              <a:rPr lang="en-US" sz="1600" dirty="0" smtClean="0"/>
              <a:t>Knows more than they REALLY do</a:t>
            </a:r>
          </a:p>
          <a:p>
            <a:pPr lvl="3"/>
            <a:r>
              <a:rPr lang="en-US" sz="1600" dirty="0" smtClean="0"/>
              <a:t>If you are speaking to the PUBLIC </a:t>
            </a:r>
            <a:r>
              <a:rPr lang="en-US" sz="1600" dirty="0" smtClean="0">
                <a:latin typeface="Times New Roman"/>
                <a:cs typeface="Times New Roman"/>
              </a:rPr>
              <a:t>→ </a:t>
            </a:r>
            <a:r>
              <a:rPr lang="en-US" sz="1600" dirty="0" smtClean="0"/>
              <a:t>DISASTER</a:t>
            </a:r>
          </a:p>
          <a:p>
            <a:pPr lvl="4"/>
            <a:r>
              <a:rPr lang="en-US" sz="1600" dirty="0" smtClean="0"/>
              <a:t>There is nothing worse than a PUBLIC</a:t>
            </a:r>
          </a:p>
          <a:p>
            <a:pPr lvl="4"/>
            <a:r>
              <a:rPr lang="en-US" sz="1600" dirty="0" smtClean="0"/>
              <a:t>That thinks SCIENCE is too esoteric</a:t>
            </a:r>
          </a:p>
          <a:p>
            <a:pPr lvl="4"/>
            <a:r>
              <a:rPr lang="en-US" sz="1600" dirty="0" smtClean="0"/>
              <a:t>And NOT MEANINGFUL in their regular lives</a:t>
            </a:r>
          </a:p>
          <a:p>
            <a:pPr lvl="3"/>
            <a:r>
              <a:rPr lang="en-US" sz="1600" dirty="0" smtClean="0"/>
              <a:t>If you are writing a GRANT PROPOSAL…</a:t>
            </a:r>
          </a:p>
          <a:p>
            <a:r>
              <a:rPr lang="en-US" sz="2400" dirty="0" smtClean="0"/>
              <a:t>Ask Yourself</a:t>
            </a:r>
          </a:p>
          <a:p>
            <a:r>
              <a:rPr lang="en-US" sz="2400" dirty="0" smtClean="0"/>
              <a:t>Is this what you would want at a JOB Interview</a:t>
            </a:r>
          </a:p>
        </p:txBody>
      </p:sp>
    </p:spTree>
    <p:extLst>
      <p:ext uri="{BB962C8B-B14F-4D97-AF65-F5344CB8AC3E}">
        <p14:creationId xmlns:p14="http://schemas.microsoft.com/office/powerpoint/2010/main" val="25734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628</TotalTime>
  <Words>1129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Summer</vt:lpstr>
      <vt:lpstr>Stories for Science</vt:lpstr>
      <vt:lpstr>Why Storytelling in Science?</vt:lpstr>
      <vt:lpstr>Why Does Style Matter?</vt:lpstr>
      <vt:lpstr>Even More to the Point…</vt:lpstr>
      <vt:lpstr>So What?</vt:lpstr>
      <vt:lpstr>How to </vt:lpstr>
      <vt:lpstr>What Does it Mean to Tell a Story?</vt:lpstr>
      <vt:lpstr>Fundamentals of Story Telling</vt:lpstr>
      <vt:lpstr>Fundamentals of Story Telling</vt:lpstr>
      <vt:lpstr>Fundamentals of Story Telling</vt:lpstr>
      <vt:lpstr>Fundamentals of Story Telling</vt:lpstr>
      <vt:lpstr>In the Beginning…</vt:lpstr>
      <vt:lpstr>In the Beginning…</vt:lpstr>
      <vt:lpstr>In the Beginning…</vt:lpstr>
      <vt:lpstr>The Middle: Methods and Results</vt:lpstr>
      <vt:lpstr>Methods: Advanced Techniques explained</vt:lpstr>
      <vt:lpstr>Results: KISS</vt:lpstr>
      <vt:lpstr>KINS   (Not Keeping It Simple)</vt:lpstr>
      <vt:lpstr>KISS   (Keeping It  Simple)</vt:lpstr>
      <vt:lpstr>Take Home Messages</vt:lpstr>
      <vt:lpstr>Take Home Messages</vt:lpstr>
      <vt:lpstr>My Take Home Message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for Science</dc:title>
  <dc:creator>Cliff H Summers</dc:creator>
  <cp:lastModifiedBy>Cliff H Summers</cp:lastModifiedBy>
  <cp:revision>42</cp:revision>
  <dcterms:created xsi:type="dcterms:W3CDTF">2016-10-26T18:32:07Z</dcterms:created>
  <dcterms:modified xsi:type="dcterms:W3CDTF">2017-01-13T01:08:03Z</dcterms:modified>
</cp:coreProperties>
</file>